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84" r:id="rId2"/>
    <p:sldId id="279" r:id="rId3"/>
    <p:sldId id="282" r:id="rId4"/>
    <p:sldId id="283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минская Т.Е." initials="КТ" lastIdx="1" clrIdx="0">
    <p:extLst>
      <p:ext uri="{19B8F6BF-5375-455C-9EA6-DF929625EA0E}">
        <p15:presenceInfo xmlns:p15="http://schemas.microsoft.com/office/powerpoint/2012/main" userId="Каминская Т.Е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18T10:47:25.782" idx="1">
    <p:pos x="158" y="4330"/>
    <p:text>На 27,9% возросло количество зарегистрированных киберпреступлений. В то же время, на 24,8% уменьшилось количество мошенничеств с использованием электронных средств платежа и на 8,7% - мошенничеств в сфере компьютерной информации.</p:text>
    <p:extLst>
      <p:ext uri="{C676402C-5697-4E1C-873F-D02D1690AC5C}">
        <p15:threadingInfo xmlns:p15="http://schemas.microsoft.com/office/powerpoint/2012/main" timeZoneBias="-6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27BB4-1145-450D-BAE2-0ED5848A3BE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E7F0F-F500-478B-AB27-DC6FE6B01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725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9A603-1AED-4ECF-B3DD-F165BA3C528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04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53B9-F415-45FD-AC3B-D795BCF770E1}" type="datetime1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6E54-3522-4739-A531-39F123D8E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9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4C16-CF29-45A7-B6B7-09400DDB1950}" type="datetime1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6E54-3522-4739-A531-39F123D8E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86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924-9BC9-4BB8-AFC7-58BA3072CD37}" type="datetime1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6E54-3522-4739-A531-39F123D8E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640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51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C452-CC23-40B1-BD99-DB9AF9905510}" type="datetime1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6E54-3522-4739-A531-39F123D8E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61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9D1F-7434-4365-B9C5-4CB05119272B}" type="datetime1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6E54-3522-4739-A531-39F123D8E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71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7B39-F8E0-429D-A7F3-186620BFECDC}" type="datetime1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6E54-3522-4739-A531-39F123D8E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23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7544-1FBD-42F1-9977-1DA65D7DDF9D}" type="datetime1">
              <a:rPr lang="ru-RU" smtClean="0"/>
              <a:t>07.02.2024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6E54-3522-4739-A531-39F123D8E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29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F061-43F7-4D2F-AD8E-B23FA7DC5FFB}" type="datetime1">
              <a:rPr lang="ru-RU" smtClean="0"/>
              <a:t>07.02.2024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6E54-3522-4739-A531-39F123D8E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92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1880-F6B7-4805-AB3B-E32456ED1C97}" type="datetime1">
              <a:rPr lang="ru-RU" smtClean="0"/>
              <a:t>07.02.2024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6E54-3522-4739-A531-39F123D8E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17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28DE-09A6-4CA4-8103-E6318C9790FB}" type="datetime1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6E54-3522-4739-A531-39F123D8E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98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B26B-DC5C-4F8D-A162-50DA6FD0CC1B}" type="datetime1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6E54-3522-4739-A531-39F123D8E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15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C136-3FAC-46BA-B7A6-3E33AFC52986}" type="datetime1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D6E54-3522-4739-A531-39F123D8E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68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-1"/>
            <a:ext cx="11800114" cy="156754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/>
              <a:t>Зарегистрировано преступлений, совершенных с использованием информационно-телекоммуникационных технологий или в сфере компьютерной информации в РФ (за январь-ноябрь 2023 г.)*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274758" y="1567542"/>
          <a:ext cx="11286307" cy="4945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1797">
                  <a:extLst>
                    <a:ext uri="{9D8B030D-6E8A-4147-A177-3AD203B41FA5}">
                      <a16:colId xmlns="" xmlns:a16="http://schemas.microsoft.com/office/drawing/2014/main" val="4225559992"/>
                    </a:ext>
                  </a:extLst>
                </a:gridCol>
                <a:gridCol w="1758043">
                  <a:extLst>
                    <a:ext uri="{9D8B030D-6E8A-4147-A177-3AD203B41FA5}">
                      <a16:colId xmlns="" xmlns:a16="http://schemas.microsoft.com/office/drawing/2014/main" val="964318586"/>
                    </a:ext>
                  </a:extLst>
                </a:gridCol>
                <a:gridCol w="1136467">
                  <a:extLst>
                    <a:ext uri="{9D8B030D-6E8A-4147-A177-3AD203B41FA5}">
                      <a16:colId xmlns="" xmlns:a16="http://schemas.microsoft.com/office/drawing/2014/main" val="3549289071"/>
                    </a:ext>
                  </a:extLst>
                </a:gridCol>
              </a:tblGrid>
              <a:tr h="263975">
                <a:tc>
                  <a:txBody>
                    <a:bodyPr/>
                    <a:lstStyle/>
                    <a:p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количество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+/- в %</a:t>
                      </a:r>
                      <a:endParaRPr lang="ru-RU" sz="23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518150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Всего</a:t>
                      </a:r>
                      <a:endParaRPr lang="ru-RU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614782</a:t>
                      </a:r>
                      <a:endParaRPr lang="ru-RU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30,8</a:t>
                      </a:r>
                      <a:endParaRPr lang="ru-RU" sz="23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4039588"/>
                  </a:ext>
                </a:extLst>
              </a:tr>
              <a:tr h="385895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в том числе с использованием или применением: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3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6350180"/>
                  </a:ext>
                </a:extLst>
              </a:tr>
              <a:tr h="400541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- Расчетных (пластиковых</a:t>
                      </a:r>
                      <a:r>
                        <a:rPr lang="ru-RU" sz="2300" baseline="0" dirty="0" smtClean="0"/>
                        <a:t> карт)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/>
                        <a:t>122 191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/>
                        <a:t>5,1</a:t>
                      </a:r>
                      <a:endParaRPr lang="ru-RU" sz="23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7594041"/>
                  </a:ext>
                </a:extLst>
              </a:tr>
              <a:tr h="35350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- Компьютерной техники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/>
                        <a:t>31 766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/>
                        <a:t>20,0</a:t>
                      </a:r>
                      <a:endParaRPr lang="ru-RU" sz="23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1899466"/>
                  </a:ext>
                </a:extLst>
              </a:tr>
              <a:tr h="431021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- Программных средств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/>
                        <a:t>10 724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/>
                        <a:t>53,8</a:t>
                      </a:r>
                      <a:endParaRPr lang="ru-RU" sz="23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65515183"/>
                  </a:ext>
                </a:extLst>
              </a:tr>
              <a:tr h="439004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- Фиктивных электронных платежей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/>
                        <a:t>1 595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/>
                        <a:t>35,3</a:t>
                      </a:r>
                      <a:endParaRPr lang="ru-RU" sz="23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7028728"/>
                  </a:ext>
                </a:extLst>
              </a:tr>
              <a:tr h="417958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rgbClr val="FF0000"/>
                          </a:solidFill>
                        </a:rPr>
                        <a:t>- Сети «Интернет»</a:t>
                      </a:r>
                      <a:endParaRPr lang="ru-RU" sz="2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>
                          <a:solidFill>
                            <a:srgbClr val="FF0000"/>
                          </a:solidFill>
                        </a:rPr>
                        <a:t>477 265</a:t>
                      </a:r>
                      <a:endParaRPr lang="ru-RU" sz="2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>
                          <a:solidFill>
                            <a:srgbClr val="FF0000"/>
                          </a:solidFill>
                        </a:rPr>
                        <a:t>39,3</a:t>
                      </a:r>
                      <a:endParaRPr lang="ru-RU" sz="2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3649838"/>
                  </a:ext>
                </a:extLst>
              </a:tr>
              <a:tr h="440455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rgbClr val="FF0000"/>
                          </a:solidFill>
                        </a:rPr>
                        <a:t>- Средств мобильной связи</a:t>
                      </a:r>
                      <a:endParaRPr lang="ru-RU" sz="2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>
                          <a:solidFill>
                            <a:srgbClr val="FF0000"/>
                          </a:solidFill>
                        </a:rPr>
                        <a:t>275 382</a:t>
                      </a:r>
                      <a:endParaRPr lang="ru-RU" sz="2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>
                          <a:solidFill>
                            <a:srgbClr val="FF0000"/>
                          </a:solidFill>
                        </a:rPr>
                        <a:t>44,9</a:t>
                      </a:r>
                      <a:endParaRPr lang="ru-RU" sz="2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8948116"/>
                  </a:ext>
                </a:extLst>
              </a:tr>
              <a:tr h="332324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Мошенничества с использованием электронных</a:t>
                      </a:r>
                      <a:r>
                        <a:rPr lang="ru-RU" sz="2300" baseline="0" dirty="0" smtClean="0"/>
                        <a:t> средств платежа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/>
                        <a:t>2 949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/>
                        <a:t>-56,4</a:t>
                      </a:r>
                      <a:endParaRPr lang="ru-RU" sz="23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95615229"/>
                  </a:ext>
                </a:extLst>
              </a:tr>
              <a:tr h="526013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Мошенничества в сфере компьютерной информации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/>
                        <a:t>324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/>
                        <a:t>-0,3</a:t>
                      </a:r>
                      <a:endParaRPr lang="ru-RU" sz="23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6317284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74757" y="6525754"/>
            <a:ext cx="4144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*</a:t>
            </a:r>
            <a:r>
              <a:rPr lang="en-US" dirty="0" smtClean="0"/>
              <a:t>https://</a:t>
            </a:r>
            <a:r>
              <a:rPr lang="ru-RU" dirty="0" err="1" smtClean="0"/>
              <a:t>мвд.рф</a:t>
            </a:r>
            <a:r>
              <a:rPr lang="ru-RU" dirty="0" smtClean="0"/>
              <a:t>/</a:t>
            </a:r>
            <a:r>
              <a:rPr lang="en-US" dirty="0" smtClean="0"/>
              <a:t>reports/item/45293174/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18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6E54-3522-4739-A531-39F123D8ECD2}" type="slidenum">
              <a:rPr lang="ru-RU" smtClean="0"/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4162" y="692486"/>
            <a:ext cx="11607113" cy="5734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1950"/>
              </a:lnSpc>
              <a:buAutoNum type="arabicPeriod"/>
            </a:pPr>
            <a:r>
              <a:rPr lang="ru-RU" b="1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</a:t>
            </a:r>
            <a:r>
              <a:rPr lang="ru-RU" b="1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вонки </a:t>
            </a:r>
            <a:r>
              <a:rPr lang="ru-RU" b="1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от представителей «банков» или «правоохранительных органов»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с целью выведать данные банковских карт и счетов</a:t>
            </a: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dirty="0">
              <a:solidFill>
                <a:srgbClr val="28282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ts val="1950"/>
              </a:lnSpc>
            </a:pP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73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% </a:t>
            </a: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россиян сталкивались 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 звонками </a:t>
            </a:r>
            <a:r>
              <a:rPr lang="ru-RU" dirty="0" err="1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псевдобанкиров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псевдополицейских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или 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мнимых </a:t>
            </a: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сотрудников следственных органов (54% в 2022 году)</a:t>
            </a:r>
          </a:p>
          <a:p>
            <a:pPr>
              <a:lnSpc>
                <a:spcPts val="1950"/>
              </a:lnSpc>
            </a:pPr>
            <a:endParaRPr lang="ru-RU" dirty="0" smtClean="0">
              <a:solidFill>
                <a:srgbClr val="28282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ts val="1950"/>
              </a:lnSpc>
              <a:buFont typeface="+mj-lt"/>
              <a:buAutoNum type="arabicPeriod" startAt="2"/>
            </a:pPr>
            <a:r>
              <a:rPr lang="ru-RU" b="1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Предложения</a:t>
            </a:r>
            <a:r>
              <a:rPr lang="ru-RU" b="1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заработать в интернете на так называемых «инвестициях»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например, через вложение денег в </a:t>
            </a:r>
            <a:r>
              <a:rPr lang="ru-RU" dirty="0" err="1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криптовалюту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28282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ts val="1950"/>
              </a:lnSpc>
            </a:pP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63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% </a:t>
            </a: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россиян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(55% в 2022 году).</a:t>
            </a:r>
          </a:p>
          <a:p>
            <a:pPr>
              <a:lnSpc>
                <a:spcPts val="1950"/>
              </a:lnSpc>
            </a:pPr>
            <a:endParaRPr lang="ru-RU" dirty="0" smtClean="0">
              <a:solidFill>
                <a:srgbClr val="28282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ts val="1950"/>
              </a:lnSpc>
              <a:buFont typeface="+mj-lt"/>
              <a:buAutoNum type="arabicPeriod" startAt="3"/>
            </a:pPr>
            <a:r>
              <a:rPr lang="ru-RU" b="1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Сообщения или электронные письма с подозрительными ссылками</a:t>
            </a: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переход по которым связан с финансовыми угрозами. </a:t>
            </a:r>
          </a:p>
          <a:p>
            <a:pPr>
              <a:lnSpc>
                <a:spcPts val="1950"/>
              </a:lnSpc>
            </a:pP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46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% </a:t>
            </a: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россиян (39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% в 2022 году</a:t>
            </a: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</a:p>
          <a:p>
            <a:pPr>
              <a:lnSpc>
                <a:spcPts val="1950"/>
              </a:lnSpc>
            </a:pPr>
            <a:endParaRPr lang="ru-RU" dirty="0" smtClean="0">
              <a:solidFill>
                <a:srgbClr val="28282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ts val="1950"/>
              </a:lnSpc>
              <a:buFont typeface="+mj-lt"/>
              <a:buAutoNum type="arabicPeriod" startAt="4"/>
            </a:pPr>
            <a:r>
              <a:rPr lang="ru-RU" b="1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Предложения получить выплату или компенсацию от государства</a:t>
            </a: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для оформления которой нужно сообщить данные карты или другую личную информацию. </a:t>
            </a:r>
          </a:p>
          <a:p>
            <a:pPr>
              <a:lnSpc>
                <a:spcPts val="1950"/>
              </a:lnSpc>
            </a:pP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45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% </a:t>
            </a: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опрошенных (39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% в 2022 году).</a:t>
            </a:r>
          </a:p>
          <a:p>
            <a:pPr>
              <a:lnSpc>
                <a:spcPts val="1950"/>
              </a:lnSpc>
            </a:pPr>
            <a:endParaRPr lang="ru-RU" b="1" dirty="0" smtClean="0">
              <a:solidFill>
                <a:srgbClr val="28282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ts val="1950"/>
              </a:lnSpc>
              <a:buFont typeface="+mj-lt"/>
              <a:buAutoNum type="arabicPeriod" startAt="5"/>
            </a:pPr>
            <a:r>
              <a:rPr lang="ru-RU" b="1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Звонки </a:t>
            </a:r>
            <a:r>
              <a:rPr lang="ru-RU" b="1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 просьбами помочь родственникам или знакомым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которые якобы попали в трудную жизненную ситуацию, а также вымогательства денег под предлогом получения выигрыша в лотерею</a:t>
            </a: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ts val="1950"/>
              </a:lnSpc>
            </a:pP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43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% </a:t>
            </a: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россиян (36% в 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2022 году</a:t>
            </a: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</a:p>
          <a:p>
            <a:pPr marL="342900" indent="-342900">
              <a:lnSpc>
                <a:spcPts val="1950"/>
              </a:lnSpc>
              <a:buFont typeface="+mj-lt"/>
              <a:buAutoNum type="arabicPeriod" startAt="5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950"/>
              </a:spcAft>
            </a:pP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r>
              <a:rPr lang="ru-RU" b="1" dirty="0" err="1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Фишинговые</a:t>
            </a:r>
            <a:r>
              <a:rPr lang="ru-RU" b="1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сайты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(28</a:t>
            </a:r>
            <a:r>
              <a:rPr lang="ru-RU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%). </a:t>
            </a:r>
            <a:r>
              <a:rPr lang="ru-RU" b="1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Продажа </a:t>
            </a:r>
            <a:r>
              <a:rPr lang="ru-RU" b="1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или </a:t>
            </a:r>
            <a:r>
              <a:rPr lang="ru-RU" b="1" dirty="0" smtClean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покупка </a:t>
            </a:r>
            <a:r>
              <a:rPr lang="ru-RU" b="1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товаров в интернете </a:t>
            </a:r>
            <a:r>
              <a:rPr lang="ru-RU" dirty="0">
                <a:solidFill>
                  <a:srgbClr val="2828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(27%).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79683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u="sng" dirty="0" smtClean="0"/>
              <a:t>ТОП-5 типологии финансового мошенничества в 2023 году*</a:t>
            </a:r>
            <a:endParaRPr lang="ru-RU" sz="4800" b="1" u="sng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4162" y="6389766"/>
            <a:ext cx="12216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*https</a:t>
            </a:r>
            <a:r>
              <a:rPr lang="ru-RU" i="1" dirty="0"/>
              <a:t>://nafi.ru/analytics/moshenniki-stali-chashche-atakovat-rossiyan/</a:t>
            </a:r>
          </a:p>
        </p:txBody>
      </p:sp>
    </p:spTree>
    <p:extLst>
      <p:ext uri="{BB962C8B-B14F-4D97-AF65-F5344CB8AC3E}">
        <p14:creationId xmlns:p14="http://schemas.microsoft.com/office/powerpoint/2010/main" val="1552486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82379" y="3677930"/>
            <a:ext cx="12192000" cy="337208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00B0F0"/>
                </a:solidFill>
              </a:rPr>
              <a:t>В случае совершения мошеннических действий </a:t>
            </a:r>
            <a:endParaRPr lang="ru-RU" sz="32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B0F0"/>
                </a:solidFill>
              </a:rPr>
              <a:t>пострадавшим необходимо обращаться: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ru-RU" sz="3200" dirty="0" smtClean="0"/>
              <a:t>в </a:t>
            </a:r>
            <a:r>
              <a:rPr lang="ru-RU" sz="3200" dirty="0" smtClean="0">
                <a:solidFill>
                  <a:srgbClr val="FF0000"/>
                </a:solidFill>
                <a:latin typeface="Montserrat" panose="00000500000000000000" pitchFamily="2" charset="-52"/>
              </a:rPr>
              <a:t>Дежурную часть </a:t>
            </a:r>
            <a:r>
              <a:rPr lang="ru-RU" sz="32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УМВД России по Хабаровскому краю</a:t>
            </a:r>
            <a:br>
              <a:rPr lang="ru-RU" sz="3200" dirty="0" smtClean="0">
                <a:solidFill>
                  <a:srgbClr val="002453"/>
                </a:solidFill>
                <a:latin typeface="Montserrat" panose="00000500000000000000" pitchFamily="2" charset="-52"/>
              </a:rPr>
            </a:br>
            <a:r>
              <a:rPr lang="ru-RU" sz="32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по тел.: +7(4212)38 7777</a:t>
            </a:r>
          </a:p>
          <a:p>
            <a:pPr algn="ctr"/>
            <a:endParaRPr lang="ru-RU" sz="800" dirty="0">
              <a:solidFill>
                <a:srgbClr val="002453"/>
              </a:solidFill>
              <a:latin typeface="Montserrat" panose="00000500000000000000" pitchFamily="2" charset="-52"/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по телефону </a:t>
            </a:r>
            <a:r>
              <a:rPr lang="ru-RU" sz="3200" dirty="0" smtClean="0">
                <a:solidFill>
                  <a:srgbClr val="FF0000"/>
                </a:solidFill>
                <a:latin typeface="Montserrat" panose="00000500000000000000" pitchFamily="2" charset="-52"/>
              </a:rPr>
              <a:t>горячей линии </a:t>
            </a:r>
            <a:r>
              <a:rPr lang="ru-RU" sz="32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МВД России:</a:t>
            </a:r>
          </a:p>
          <a:p>
            <a:pPr algn="ctr"/>
            <a:r>
              <a:rPr lang="ru-RU" sz="32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 8 </a:t>
            </a:r>
            <a:r>
              <a:rPr lang="ru-RU" sz="3200" dirty="0">
                <a:solidFill>
                  <a:srgbClr val="002453"/>
                </a:solidFill>
                <a:latin typeface="Montserrat" panose="00000500000000000000" pitchFamily="2" charset="-52"/>
              </a:rPr>
              <a:t>(800) </a:t>
            </a:r>
            <a:r>
              <a:rPr lang="ru-RU" sz="32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222-74-47 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 </a:t>
            </a:r>
            <a:r>
              <a:rPr lang="ru-RU" sz="3200" dirty="0" smtClean="0"/>
              <a:t>На официальном сайте МВД России до населения доводится информация о зарегистрированных случаях мошенничества. 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В 2023 году УМВД России по Хабаровскому краю* </a:t>
            </a:r>
          </a:p>
          <a:p>
            <a:pPr algn="ctr"/>
            <a:r>
              <a:rPr lang="ru-RU" sz="3200" dirty="0" smtClean="0"/>
              <a:t>зарегистрировано более 3,5 тыс. мошеннических действий , </a:t>
            </a:r>
          </a:p>
          <a:p>
            <a:pPr algn="ctr"/>
            <a:r>
              <a:rPr lang="ru-RU" sz="3200" dirty="0" smtClean="0"/>
              <a:t>ущерб составил более 1,6 млрд. рублей.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3828" y="6284097"/>
            <a:ext cx="2338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b="1" i="1" dirty="0" smtClean="0">
                <a:solidFill>
                  <a:srgbClr val="000000"/>
                </a:solidFill>
                <a:latin typeface="PT Sans"/>
              </a:rPr>
              <a:t>*</a:t>
            </a:r>
            <a:r>
              <a:rPr lang="en-US" b="1" i="1" dirty="0" smtClean="0">
                <a:solidFill>
                  <a:srgbClr val="000000"/>
                </a:solidFill>
                <a:latin typeface="PT Sans"/>
              </a:rPr>
              <a:t>https</a:t>
            </a:r>
            <a:r>
              <a:rPr lang="en-US" b="1" i="1" dirty="0">
                <a:solidFill>
                  <a:srgbClr val="000000"/>
                </a:solidFill>
                <a:latin typeface="PT Sans"/>
              </a:rPr>
              <a:t>://27.</a:t>
            </a:r>
            <a:r>
              <a:rPr lang="ru-RU" b="1" i="1" dirty="0" err="1">
                <a:solidFill>
                  <a:srgbClr val="000000"/>
                </a:solidFill>
                <a:latin typeface="PT Sans"/>
              </a:rPr>
              <a:t>мвд.рф</a:t>
            </a:r>
            <a:r>
              <a:rPr lang="ru-RU" b="1" i="1" dirty="0">
                <a:solidFill>
                  <a:srgbClr val="000000"/>
                </a:solidFill>
                <a:latin typeface="PT Sans"/>
              </a:rPr>
              <a:t>/</a:t>
            </a:r>
            <a:r>
              <a:rPr lang="ru-RU" dirty="0">
                <a:solidFill>
                  <a:srgbClr val="7E7E7E"/>
                </a:solidFill>
              </a:rPr>
              <a:t> </a:t>
            </a:r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0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709" y="1888793"/>
            <a:ext cx="10389148" cy="3675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700"/>
              </a:spcAft>
              <a:buClr>
                <a:srgbClr val="ED1846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АО </a:t>
            </a:r>
            <a:r>
              <a:rPr lang="ru-RU" sz="24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Сбербанк </a:t>
            </a:r>
            <a:r>
              <a:rPr lang="ru-RU" sz="24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8 800 555 55 50</a:t>
            </a:r>
          </a:p>
          <a:p>
            <a:pPr marL="285750" indent="-285750" algn="just">
              <a:spcAft>
                <a:spcPts val="700"/>
              </a:spcAft>
              <a:buClr>
                <a:srgbClr val="ED1846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ПАО ВТБ 8 800 100 24 24</a:t>
            </a:r>
          </a:p>
          <a:p>
            <a:pPr marL="285750" indent="-285750" algn="just">
              <a:spcAft>
                <a:spcPts val="700"/>
              </a:spcAft>
              <a:buClr>
                <a:srgbClr val="ED1846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ПАО </a:t>
            </a:r>
            <a:r>
              <a:rPr lang="ru-RU" sz="24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Газпромбанк </a:t>
            </a:r>
            <a:r>
              <a:rPr lang="ru-RU" sz="24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8 800 100 07 01</a:t>
            </a:r>
          </a:p>
          <a:p>
            <a:pPr marL="285750" indent="-285750" algn="just">
              <a:spcAft>
                <a:spcPts val="700"/>
              </a:spcAft>
              <a:buClr>
                <a:srgbClr val="ED1846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АО Почта Банк 8 800 550 07 70</a:t>
            </a:r>
          </a:p>
          <a:p>
            <a:pPr marL="285750" indent="-285750" algn="just">
              <a:spcAft>
                <a:spcPts val="700"/>
              </a:spcAft>
              <a:buClr>
                <a:srgbClr val="ED1846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02453"/>
                </a:solidFill>
                <a:latin typeface="Montserrat" panose="00000500000000000000" pitchFamily="2" charset="-52"/>
              </a:rPr>
              <a:t>ПАО Росбанк 8 800 234 44 </a:t>
            </a:r>
            <a:r>
              <a:rPr lang="ru-RU" sz="24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34</a:t>
            </a:r>
          </a:p>
          <a:p>
            <a:pPr marL="285750" indent="-285750" algn="just">
              <a:spcAft>
                <a:spcPts val="700"/>
              </a:spcAft>
              <a:buClr>
                <a:srgbClr val="ED1846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АО </a:t>
            </a:r>
            <a:r>
              <a:rPr lang="ru-RU" sz="2400" dirty="0" err="1" smtClean="0">
                <a:solidFill>
                  <a:srgbClr val="002453"/>
                </a:solidFill>
                <a:latin typeface="Montserrat" panose="00000500000000000000" pitchFamily="2" charset="-52"/>
              </a:rPr>
              <a:t>Россельхозбанк</a:t>
            </a:r>
            <a:r>
              <a:rPr lang="ru-RU" sz="24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 8 800 100 01 00</a:t>
            </a:r>
            <a:endParaRPr lang="ru-RU" sz="2400" dirty="0">
              <a:solidFill>
                <a:srgbClr val="002453"/>
              </a:solidFill>
              <a:latin typeface="Montserrat" panose="00000500000000000000" pitchFamily="2" charset="-52"/>
            </a:endParaRPr>
          </a:p>
          <a:p>
            <a:pPr marL="285750" indent="-285750" algn="just">
              <a:spcAft>
                <a:spcPts val="700"/>
              </a:spcAft>
              <a:buClr>
                <a:srgbClr val="ED1846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АО Альфа Банк 8 800 200 00 00</a:t>
            </a:r>
          </a:p>
          <a:p>
            <a:pPr marL="285750" indent="-285750" algn="just">
              <a:spcAft>
                <a:spcPts val="700"/>
              </a:spcAft>
              <a:buClr>
                <a:srgbClr val="ED1846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ПАО Промсвязьбанк </a:t>
            </a:r>
            <a:r>
              <a:rPr lang="ru-RU" sz="2400" dirty="0" smtClean="0">
                <a:solidFill>
                  <a:srgbClr val="002453"/>
                </a:solidFill>
                <a:latin typeface="Montserrat" panose="00000500000000000000" pitchFamily="2" charset="-52"/>
              </a:rPr>
              <a:t>8 800 999 03 03</a:t>
            </a:r>
            <a:endParaRPr lang="en-US" sz="2400" dirty="0" smtClean="0">
              <a:solidFill>
                <a:srgbClr val="002453"/>
              </a:solidFill>
              <a:latin typeface="Montserrat" panose="00000500000000000000" pitchFamily="2" charset="-52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34B3C90D-785F-4EC3-A7C9-99BA8622C7D8}"/>
              </a:ext>
            </a:extLst>
          </p:cNvPr>
          <p:cNvSpPr txBox="1">
            <a:spLocks/>
          </p:cNvSpPr>
          <p:nvPr/>
        </p:nvSpPr>
        <p:spPr>
          <a:xfrm>
            <a:off x="382442" y="404199"/>
            <a:ext cx="11490243" cy="78790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2453"/>
                </a:solidFill>
                <a:latin typeface="Montserrat RB ExtraBold" panose="00000900000000000000" pitchFamily="2" charset="-52"/>
              </a:rPr>
              <a:t>Номера горячих линий основных системно - значимых кредитных учреждений в России</a:t>
            </a:r>
            <a:endParaRPr lang="en-US" dirty="0">
              <a:solidFill>
                <a:srgbClr val="002453"/>
              </a:solidFill>
              <a:latin typeface="Montserrat RB ExtraBold" panose="000009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0347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</TotalTime>
  <Words>261</Words>
  <Application>Microsoft Office PowerPoint</Application>
  <PresentationFormat>Широкоэкранный</PresentationFormat>
  <Paragraphs>73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Montserrat RB ExtraBold</vt:lpstr>
      <vt:lpstr>PT Sans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Каминская Т.Е.</dc:creator>
  <cp:lastModifiedBy>Каминская Татьяна Евгеньевна</cp:lastModifiedBy>
  <cp:revision>95</cp:revision>
  <dcterms:created xsi:type="dcterms:W3CDTF">2023-07-11T01:48:14Z</dcterms:created>
  <dcterms:modified xsi:type="dcterms:W3CDTF">2024-02-07T06:00:16Z</dcterms:modified>
</cp:coreProperties>
</file>